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18" r:id="rId2"/>
    <p:sldId id="292" r:id="rId3"/>
    <p:sldId id="395" r:id="rId4"/>
    <p:sldId id="258" r:id="rId5"/>
    <p:sldId id="369" r:id="rId6"/>
    <p:sldId id="396" r:id="rId7"/>
    <p:sldId id="397" r:id="rId8"/>
    <p:sldId id="398" r:id="rId9"/>
    <p:sldId id="399" r:id="rId10"/>
    <p:sldId id="400" r:id="rId11"/>
    <p:sldId id="401" r:id="rId12"/>
    <p:sldId id="365" r:id="rId13"/>
    <p:sldId id="386" r:id="rId14"/>
    <p:sldId id="3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56" autoAdjust="0"/>
    <p:restoredTop sz="94552" autoAdjust="0"/>
  </p:normalViewPr>
  <p:slideViewPr>
    <p:cSldViewPr snapToGrid="0">
      <p:cViewPr varScale="1">
        <p:scale>
          <a:sx n="94" d="100"/>
          <a:sy n="94" d="100"/>
        </p:scale>
        <p:origin x="5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DBE90D-6443-45D5-AB73-6A7D0CBCCF85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0D21F2D-1907-45F1-9B93-BB1762A94325}" type="pres">
      <dgm:prSet presAssocID="{2FDBE90D-6443-45D5-AB73-6A7D0CBCCF85}" presName="matrix" presStyleCnt="0">
        <dgm:presLayoutVars>
          <dgm:chMax val="1"/>
          <dgm:dir/>
          <dgm:resizeHandles val="exact"/>
        </dgm:presLayoutVars>
      </dgm:prSet>
      <dgm:spPr/>
    </dgm:pt>
  </dgm:ptLst>
  <dgm:cxnLst>
    <dgm:cxn modelId="{0ED6465E-DA6A-4410-A68E-A5C5BDC5C01F}" type="presOf" srcId="{2FDBE90D-6443-45D5-AB73-6A7D0CBCCF85}" destId="{E0D21F2D-1907-45F1-9B93-BB1762A94325}" srcOrd="0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FCED8-506F-49AF-BE73-3D1A33480DE3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394981-F5B7-436B-9962-151FBDD8A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2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394981-F5B7-436B-9962-151FBDD8AD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38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599E3-8D9F-3F5B-0308-7F5329DEA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A90651-91C2-BA19-35EC-A04BA9FD1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1DD5A-2112-6235-85DC-B1B299E85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A9076-7565-CDA6-EDBA-EC2961545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AC44E-B761-B97D-C746-ECAB6BB96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29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41B45-B749-84F1-7E0D-232A8B6C5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325F5B-9932-7B22-3C88-08AD57BC21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74961-E805-FB33-5A16-E0CFA3716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9018F-11E0-CA53-A68B-C731CC509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87CFC-CA41-1297-94D3-F89EC65DA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380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1B2452-1456-A52C-F8D5-3234E07ED5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D70949-F825-32B2-260B-674118F1E7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E993F-73E9-E7AE-2ED3-3D288F24A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06DBD-D9C7-84D2-27D0-26FD25683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78735-00EC-3CA0-1B73-68A025E39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26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9E6AC-BA0C-3CB0-A332-C14B281C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67869-5FC6-53F4-7BC6-5136E5507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B6CE0-9019-D821-C2F3-C78CF2C5C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96E9F-D2BE-3C4A-D26A-F7C5A5D11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8CC43-53EB-84ED-63B3-9A3403CEE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431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8D887-4D96-118D-73A2-1C895A67B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1B085A-425F-FD3C-BC71-9A29495F9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4329D-6798-F07C-D487-6101B49A2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F25C4-C66D-4341-42FF-9C7C602AD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18A81-8750-B962-F8C6-6DA1403A7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04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CD042-266E-A796-1A36-96B70B229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36A0C-4A74-A126-7A99-F06853058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CC16C-9EAC-FE9F-396B-0241F7962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9D6F5-EFBE-6874-ED24-0A51C2684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1EDD0-9CCB-FAD1-C4F2-4E43F03FD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613EA-8DBD-A257-A690-042711A7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831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4ACE6-F826-5B66-2371-F2D502554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D56492-1758-D69A-3E6F-15261B003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D8565-447E-7044-9CE0-673F60DC2F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3E43F8-3C42-54CA-4E92-F6A3940F2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A97A32-71E6-549D-B127-599697995C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8A95A3-01EC-6EF0-5031-5E525E62D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274BE6-33F4-D96C-2405-87AEFEDCC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FB891F-BE7B-C13D-681A-2C793B09D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9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75743-E60C-78E3-4219-5712DC70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6DF502-5BB8-D822-01D7-20936C34E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55FAD0-C9E9-80E2-6DFA-0BC166AE6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4DCEC0-8357-5413-2403-9992319E8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38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D9867B-72CF-0811-E65E-1F1A0A928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848B39-123B-5C1E-0B64-6FC3E2859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A3C226-40C4-ED8E-9C41-87B4E082F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028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2E48C-0492-969D-5358-C6C95D650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7FBA1-E0E8-57D0-829D-823FB90F4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7BB11-40DB-E7BF-59DE-E5088FC55B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79E303-25F7-D260-0C1E-1C5D9A968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7058F-FFC4-BC2B-7574-A9DB1D7F5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0D607-D6DB-9EBE-6590-0B6F3CFD7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458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B2A1-BC34-EA9A-859D-059A7A66E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B26546-3C25-49A1-3B36-715D1745DB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F8061-0760-C9C3-320B-EAD574AF2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327B0-28E5-1E67-61B0-C32CC09E5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B7E62B-ABB9-605C-5E4E-9BF3E4FF7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2D59CD-E644-8A47-6C41-35307D327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657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A9FD8-0BA2-A466-EEFA-529DB2516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B1EC5-F665-6631-6BF9-22FB9539D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F9369-7ED6-38A0-734A-DD110F926D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E8669A-962F-4ACD-AB1E-07597AA7AD56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B8940-D37A-E1F1-4E91-FF221089D6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86E2C-CD23-0AB2-1973-F43BEF1BEF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C5ECDF-75F7-4588-A97A-7139A5141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32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ook cover with text&#10;&#10;AI-generated content may be incorrect.">
            <a:extLst>
              <a:ext uri="{FF2B5EF4-FFF2-40B4-BE49-F238E27FC236}">
                <a16:creationId xmlns:a16="http://schemas.microsoft.com/office/drawing/2014/main" id="{9B42642B-877C-E7C7-3675-E381E528B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070" y="224790"/>
            <a:ext cx="4975860" cy="640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3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17929-F772-02FA-A4AB-DFF2FDA1B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A9C6E-60FC-89DB-EC82-EBBFCF243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8.3 Using Byte Streams to Work with Structured 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3DD9E7-3401-D386-CD56-A3C8E0CA2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473" y="6028411"/>
            <a:ext cx="10583054" cy="56697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B8DE1A-45A8-E716-C7AA-497B262DF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Processing Structured Data with Data Streams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DataInputStream</a:t>
            </a:r>
            <a:r>
              <a:rPr lang="en-US" dirty="0"/>
              <a:t> and </a:t>
            </a:r>
            <a:r>
              <a:rPr lang="en-US" dirty="0" err="1"/>
              <a:t>DataOutputStream</a:t>
            </a:r>
            <a:r>
              <a:rPr lang="en-US" dirty="0"/>
              <a:t>—are subtypes of </a:t>
            </a:r>
            <a:r>
              <a:rPr lang="en-US" dirty="0" err="1"/>
              <a:t>InputStream</a:t>
            </a:r>
            <a:r>
              <a:rPr lang="en-US" dirty="0"/>
              <a:t> and </a:t>
            </a:r>
            <a:r>
              <a:rPr lang="en-US" dirty="0" err="1"/>
              <a:t>OutputStream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handle structured data consisting of primitive data types (such as integers, floats, </a:t>
            </a:r>
            <a:r>
              <a:rPr lang="en-US" dirty="0" err="1"/>
              <a:t>booleans</a:t>
            </a:r>
            <a:r>
              <a:rPr lang="en-US" dirty="0"/>
              <a:t>, etc.) and Strings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 need to use Scanner for tokenization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working with structured data files, it is important that the contents are written and retrieved with the method that aligns with the data type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133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D73A3A-A306-7E37-D6A2-25F99F557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913E7-D9FD-2AB1-543C-6699A05E3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8.3 Using Byte Streams to Work with Structured 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3A435B-CF37-591F-E0A5-B7A166A34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473" y="6028411"/>
            <a:ext cx="10583054" cy="56697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1EE1F9-E618-3051-84DB-F759D8AD7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Processing Objects with Object Streams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ObjectOutputStream</a:t>
            </a:r>
            <a:r>
              <a:rPr lang="en-US" dirty="0"/>
              <a:t> and </a:t>
            </a:r>
            <a:r>
              <a:rPr lang="en-US" dirty="0" err="1"/>
              <a:t>ObjectInputStream</a:t>
            </a:r>
            <a:r>
              <a:rPr lang="en-US" dirty="0"/>
              <a:t>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use object streams to transform objects into byte streams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more flexible than data streams</a:t>
            </a:r>
          </a:p>
        </p:txBody>
      </p:sp>
    </p:spTree>
    <p:extLst>
      <p:ext uri="{BB962C8B-B14F-4D97-AF65-F5344CB8AC3E}">
        <p14:creationId xmlns:p14="http://schemas.microsoft.com/office/powerpoint/2010/main" val="1623923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92E1A0-8478-B6B4-22FC-B83542272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" b="6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419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A070E2-0B66-D4A7-F70A-B70C45567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DA48AB8-855A-F15B-B2CE-A416DAA3A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5A8E39-C6B3-5DE5-1AA9-0FB4B565E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" b="6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605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972B14-7FBD-72EA-E245-B5B839001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CE0D3-8972-8285-245F-AB5E9CE42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National Park is it?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921490-DC67-4239-C0A3-CA69DF741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473" y="6028411"/>
            <a:ext cx="10583054" cy="56697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E7F74E-D8B9-181F-53C1-C7A491D78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927" y="1599565"/>
            <a:ext cx="10515600" cy="4351338"/>
          </a:xfrm>
        </p:spPr>
        <p:txBody>
          <a:bodyPr/>
          <a:lstStyle/>
          <a:p>
            <a:r>
              <a:rPr lang="en-US" dirty="0"/>
              <a:t>Answer: Crater Lake National Park</a:t>
            </a:r>
          </a:p>
        </p:txBody>
      </p:sp>
    </p:spTree>
    <p:extLst>
      <p:ext uri="{BB962C8B-B14F-4D97-AF65-F5344CB8AC3E}">
        <p14:creationId xmlns:p14="http://schemas.microsoft.com/office/powerpoint/2010/main" val="2459528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45D94A-2E11-1A07-F482-34C78E7E9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639BEE-D294-2EA5-D0F5-60C09B090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5116529"/>
            <a:ext cx="10592174" cy="1000655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3100" dirty="0">
                <a:solidFill>
                  <a:schemeClr val="tx2"/>
                </a:solidFill>
              </a:rPr>
              <a:t>Java OOP and Data Structures with Introduction to Secure Coding</a:t>
            </a:r>
            <a:br>
              <a:rPr lang="en-US" sz="3100" dirty="0">
                <a:solidFill>
                  <a:schemeClr val="tx2"/>
                </a:solidFill>
              </a:rPr>
            </a:br>
            <a:r>
              <a:rPr lang="en-US" sz="3100" dirty="0">
                <a:solidFill>
                  <a:schemeClr val="tx2"/>
                </a:solidFill>
              </a:rPr>
              <a:t>Dr. Ziping Liu</a:t>
            </a:r>
            <a:br>
              <a:rPr lang="en-US" sz="1600" dirty="0">
                <a:solidFill>
                  <a:schemeClr val="tx2"/>
                </a:solidFill>
              </a:rPr>
            </a:br>
            <a:br>
              <a:rPr lang="en-US" sz="1600" dirty="0">
                <a:solidFill>
                  <a:schemeClr val="tx2"/>
                </a:solidFill>
              </a:rPr>
            </a:br>
            <a:endParaRPr lang="en-US" sz="1600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16C7C-AFDA-B667-C485-59B533AEF1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1" b="5741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50E9AA5-3AB6-7CA8-2E88-05185371D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4580785"/>
            <a:ext cx="9416898" cy="484374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>
                <a:solidFill>
                  <a:schemeClr val="tx2"/>
                </a:solidFill>
              </a:rPr>
              <a:t>Chapter 8 I/O</a:t>
            </a:r>
          </a:p>
        </p:txBody>
      </p:sp>
    </p:spTree>
    <p:extLst>
      <p:ext uri="{BB962C8B-B14F-4D97-AF65-F5344CB8AC3E}">
        <p14:creationId xmlns:p14="http://schemas.microsoft.com/office/powerpoint/2010/main" val="397603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CC3F94-D62F-DD2F-4A6B-09A9D0893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859675A-DA55-9B66-714D-1164EA999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46EFC8-200B-DE84-6D94-E7EBA39A21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5116529"/>
            <a:ext cx="10592174" cy="1000655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3100" dirty="0">
                <a:solidFill>
                  <a:schemeClr val="tx2"/>
                </a:solidFill>
              </a:rPr>
              <a:t>https://he.kendallhunt.com/product/java-oop-and-data-structures-introduction-secure-coding</a:t>
            </a:r>
            <a:br>
              <a:rPr lang="en-US" sz="1600" dirty="0">
                <a:solidFill>
                  <a:schemeClr val="tx2"/>
                </a:solidFill>
              </a:rPr>
            </a:br>
            <a:endParaRPr lang="en-US" sz="1600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210C86-4AED-E428-3076-5A50F4718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1" b="5741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E1EF29AB-495F-20DB-1FCB-929C6DCC1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24" name="Freeform: Shape 23">
              <a:extLst>
                <a:ext uri="{FF2B5EF4-FFF2-40B4-BE49-F238E27FC236}">
                  <a16:creationId xmlns:a16="http://schemas.microsoft.com/office/drawing/2014/main" id="{80EE95A9-7A18-6833-AF4B-AA6958C45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FD1EFE-6376-2072-D531-7CC14E961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0099836-5FB7-10EB-FDF6-67CF995A5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6EEAB46-0A19-8B4C-4224-01FC0D1DA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975A5060-1B9C-53DE-7B12-D653CE6F7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4580785"/>
            <a:ext cx="9416898" cy="484374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>
                <a:solidFill>
                  <a:schemeClr val="tx2"/>
                </a:solidFill>
              </a:rPr>
              <a:t>Chapter 8 I/O</a:t>
            </a:r>
          </a:p>
        </p:txBody>
      </p:sp>
    </p:spTree>
    <p:extLst>
      <p:ext uri="{BB962C8B-B14F-4D97-AF65-F5344CB8AC3E}">
        <p14:creationId xmlns:p14="http://schemas.microsoft.com/office/powerpoint/2010/main" val="148092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BF0A-0571-3AE4-329B-7FDD247C4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Outlines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984F35-20A0-78B6-C0D7-3446E8B5E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4357" y="5891173"/>
            <a:ext cx="10579443" cy="571580"/>
          </a:xfrm>
          <a:prstGeom prst="rect">
            <a:avLst/>
          </a:prstGeom>
        </p:spPr>
      </p:pic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CA9A291D-AFBA-B921-9197-A2EF55DD29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5454027"/>
              </p:ext>
            </p:extLst>
          </p:nvPr>
        </p:nvGraphicFramePr>
        <p:xfrm>
          <a:off x="838200" y="1825625"/>
          <a:ext cx="10515600" cy="3609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8558A932-A150-AAEB-AF28-D9156CC23D7C}"/>
              </a:ext>
            </a:extLst>
          </p:cNvPr>
          <p:cNvSpPr txBox="1"/>
          <p:nvPr/>
        </p:nvSpPr>
        <p:spPr>
          <a:xfrm>
            <a:off x="838200" y="1622855"/>
            <a:ext cx="104269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ptos" panose="020B0004020202020204" pitchFamily="34" charset="0"/>
              <a:buChar char="–"/>
            </a:pPr>
            <a:r>
              <a:rPr lang="en-US" sz="2400" dirty="0"/>
              <a:t>Working with streams of data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Using character streams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Enhancing efficiency with buffered streams </a:t>
            </a:r>
          </a:p>
          <a:p>
            <a:pPr marL="285750" lvl="0" indent="-285750">
              <a:buFont typeface="Aptos" panose="020B0004020202020204" pitchFamily="34" charset="0"/>
              <a:buChar char="–"/>
            </a:pPr>
            <a:r>
              <a:rPr lang="en-US" sz="2400" dirty="0"/>
              <a:t>Tokenizing streams of data with Scanner </a:t>
            </a:r>
          </a:p>
          <a:p>
            <a:pPr marL="285750" lvl="0" indent="-285750">
              <a:buFont typeface="Aptos" panose="020B0004020202020204" pitchFamily="34" charset="0"/>
              <a:buChar char="–"/>
            </a:pPr>
            <a:r>
              <a:rPr lang="en-US" sz="2400" dirty="0"/>
              <a:t>Working with structured data as byte streams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Processing primitive data with data streams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Processing objects with object streams</a:t>
            </a:r>
          </a:p>
          <a:p>
            <a:pPr marL="285750" lvl="0" indent="-285750">
              <a:buFont typeface="Aptos" panose="020B0004020202020204" pitchFamily="34" charset="0"/>
              <a:buChar char="–"/>
            </a:pPr>
            <a:r>
              <a:rPr lang="en-US" sz="2400" dirty="0"/>
              <a:t>Performing I/O over the Internet (available on the supplemental website)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Reading HTML data from a URL address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Applying the functional programming paradigm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Reading in Internet images</a:t>
            </a:r>
          </a:p>
          <a:p>
            <a:pPr marL="285750" lvl="0" indent="-285750">
              <a:buFont typeface="Aptos" panose="020B0004020202020204" pitchFamily="34" charset="0"/>
              <a:buChar char="–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7311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EF1F3-FBC1-EA99-D072-BAE6AC086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E67AC-E16E-B398-6F3D-E57A5E17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8.1 Data as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503D6-0F71-131F-8148-FFF9AC7A0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461171" cy="4026534"/>
          </a:xfrm>
        </p:spPr>
        <p:txBody>
          <a:bodyPr>
            <a:normAutofit/>
          </a:bodyPr>
          <a:lstStyle/>
          <a:p>
            <a:r>
              <a:rPr lang="en-US" sz="2000" dirty="0"/>
              <a:t>A stream is a flow of data or information, and it can be represented with simple bytes, characters, or complex objects. </a:t>
            </a:r>
          </a:p>
          <a:p>
            <a:r>
              <a:rPr lang="en-US" sz="2000" dirty="0"/>
              <a:t>Java I/O “opens up” a stream of data: read input or write output, one “chunk” of data at a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byte stream, character streams, buffered streams, and object streams</a:t>
            </a:r>
          </a:p>
          <a:p>
            <a:r>
              <a:rPr lang="en-US" sz="2000" dirty="0"/>
              <a:t>opening the stream, consuming the stream, and closing the stream: may run into </a:t>
            </a:r>
            <a:r>
              <a:rPr lang="en-US" sz="2000" dirty="0" err="1"/>
              <a:t>IOExceptions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5C033C-58CF-4D11-E9CE-11BA26E73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473" y="6028411"/>
            <a:ext cx="10583054" cy="5669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436252-75DC-95A8-F42A-F59CFE022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977" y="4308895"/>
            <a:ext cx="7125694" cy="154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970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32A47-9D42-C9E3-10C8-335A1CD72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5A97-A2F4-F0D6-DE4C-AA5797D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8.1 Data as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60FE2-B9A3-902F-BAC8-1D85074E2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461171" cy="4026534"/>
          </a:xfrm>
        </p:spPr>
        <p:txBody>
          <a:bodyPr>
            <a:normAutofit/>
          </a:bodyPr>
          <a:lstStyle/>
          <a:p>
            <a:r>
              <a:rPr lang="en-US" sz="2400" dirty="0"/>
              <a:t>Character Streams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 data that consists of character values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Two classes handle files with characters: </a:t>
            </a:r>
            <a:r>
              <a:rPr lang="en-US" sz="2000" dirty="0" err="1"/>
              <a:t>java.io.FileReader</a:t>
            </a:r>
            <a:r>
              <a:rPr lang="en-US" sz="2000" dirty="0"/>
              <a:t> and </a:t>
            </a:r>
            <a:r>
              <a:rPr lang="en-US" sz="2000" dirty="0" err="1"/>
              <a:t>java.io.FileWriter</a:t>
            </a:r>
            <a:endParaRPr lang="en-US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Reader is the supertype of all input character stream objects in Java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Writer is the supertype of all output character stream objects in Java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A special character, ‘-1’ represents the end of the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A29E4-6EEE-D5D1-9FC3-EEDB5EAD9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473" y="6028411"/>
            <a:ext cx="10583054" cy="5669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98BFDD-55F8-4EB4-74A5-C74B82945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7024" y="4029601"/>
            <a:ext cx="5706271" cy="156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441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E0BE0-4081-6E9D-CFA9-2919FA668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362B9-4C17-3088-BDB6-F5F24E81E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8.1 Data as a Stream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0B13F-3863-4A52-9460-7563CF119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461171" cy="4026534"/>
          </a:xfrm>
        </p:spPr>
        <p:txBody>
          <a:bodyPr>
            <a:normAutofit/>
          </a:bodyPr>
          <a:lstStyle/>
          <a:p>
            <a:r>
              <a:rPr lang="en-US" dirty="0"/>
              <a:t>Buffered Streams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improve I/O efficiency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java.io.BufferedReader</a:t>
            </a:r>
            <a:r>
              <a:rPr lang="en-US" dirty="0"/>
              <a:t> and </a:t>
            </a:r>
            <a:r>
              <a:rPr lang="en-US" dirty="0" err="1"/>
              <a:t>java.io.BufferedWriter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8536A-A03D-2F4D-1985-677E7B96CE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473" y="6028411"/>
            <a:ext cx="10583054" cy="5669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DCC25B-009C-7FFC-CC26-7225281FF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492" y="3429000"/>
            <a:ext cx="8402357" cy="161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85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5AC60-2927-431B-AC0F-74DEF5B8D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7E363-E045-2EEE-49F0-585675EC8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8.2 Tokenizing with Scanner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C49A8-F6D8-4639-0C75-02DC16D04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6"/>
            <a:ext cx="10461171" cy="4026534"/>
          </a:xfrm>
        </p:spPr>
        <p:txBody>
          <a:bodyPr>
            <a:normAutofit/>
          </a:bodyPr>
          <a:lstStyle/>
          <a:p>
            <a:r>
              <a:rPr lang="en-US" dirty="0"/>
              <a:t>a Scanner object in Java parses primitive types and Strings into tokens using regular expressions. </a:t>
            </a:r>
          </a:p>
          <a:p>
            <a:r>
              <a:rPr lang="en-US" dirty="0"/>
              <a:t>the Scanner uses delimiters. The default delimiter is whitespace (or the metacharacter “\s”). </a:t>
            </a:r>
          </a:p>
          <a:p>
            <a:r>
              <a:rPr lang="en-US" dirty="0"/>
              <a:t>The “next” methods retrieve tokens one-by-one and attempt to parse the tokens into the correct form (e.g. integer, float, </a:t>
            </a:r>
            <a:r>
              <a:rPr lang="en-US" dirty="0" err="1"/>
              <a:t>boolean</a:t>
            </a:r>
            <a:r>
              <a:rPr lang="en-US" dirty="0"/>
              <a:t>, etc.), throwing exceptions if the retrieved “next” token is not of the correct form.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F2290F-032B-BEFF-5C3D-04BCA9CF31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473" y="6028411"/>
            <a:ext cx="10583054" cy="56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015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09C0E-5B08-01A1-9A77-3C45A74E5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49E67-7CEB-0756-CFED-52354B1E8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8.3 Using Byte Streams to Work with Structured 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0E507E-977C-A8C5-4BF4-51B5433E7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473" y="6028411"/>
            <a:ext cx="10583054" cy="566977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17482EF-5B38-A373-8D30-8A50A60D1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1853" y="1876207"/>
            <a:ext cx="9026563" cy="382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66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3117</TotalTime>
  <Words>504</Words>
  <Application>Microsoft Office PowerPoint</Application>
  <PresentationFormat>Widescreen</PresentationFormat>
  <Paragraphs>51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Courier New</vt:lpstr>
      <vt:lpstr>Wingdings</vt:lpstr>
      <vt:lpstr>Office Theme</vt:lpstr>
      <vt:lpstr>PowerPoint Presentation</vt:lpstr>
      <vt:lpstr>Java OOP and Data Structures with Introduction to Secure Coding Dr. Ziping Liu  </vt:lpstr>
      <vt:lpstr>https://he.kendallhunt.com/product/java-oop-and-data-structures-introduction-secure-coding </vt:lpstr>
      <vt:lpstr>Chapter Outlines</vt:lpstr>
      <vt:lpstr>8.1 Data as a Stream</vt:lpstr>
      <vt:lpstr>8.1 Data as a Stream</vt:lpstr>
      <vt:lpstr>8.1 Data as a Stream</vt:lpstr>
      <vt:lpstr>8.2 Tokenizing with Scanner</vt:lpstr>
      <vt:lpstr>8.3 Using Byte Streams to Work with Structured Data </vt:lpstr>
      <vt:lpstr>8.3 Using Byte Streams to Work with Structured Data </vt:lpstr>
      <vt:lpstr>8.3 Using Byte Streams to Work with Structured Data </vt:lpstr>
      <vt:lpstr>PowerPoint Presentation</vt:lpstr>
      <vt:lpstr>PowerPoint Presentation</vt:lpstr>
      <vt:lpstr>Which National Park is it?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Liu, Ziping</dc:creator>
  <cp:lastModifiedBy>Liu, Ziping</cp:lastModifiedBy>
  <cp:revision>327</cp:revision>
  <dcterms:created xsi:type="dcterms:W3CDTF">2025-01-08T14:48:28Z</dcterms:created>
  <dcterms:modified xsi:type="dcterms:W3CDTF">2025-10-06T14:26:23Z</dcterms:modified>
</cp:coreProperties>
</file>

<file path=docProps/thumbnail.jpeg>
</file>